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ija Kiuru" initials="MK" lastIdx="8" clrIdx="0">
    <p:extLst>
      <p:ext uri="{19B8F6BF-5375-455C-9EA6-DF929625EA0E}">
        <p15:presenceInfo xmlns:p15="http://schemas.microsoft.com/office/powerpoint/2012/main" userId="S::mkiuru@ucdavis.edu::cb2d4188-79a6-4667-8100-89e0df47c1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8FD8"/>
    <a:srgbClr val="0BB4E9"/>
    <a:srgbClr val="0C97E8"/>
    <a:srgbClr val="E9CC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110" d="100"/>
          <a:sy n="110" d="100"/>
        </p:scale>
        <p:origin x="63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9c/nb3jvg6d767dq_kcdym7g_680000gn/T/com.microsoft.Outlook/Outlook%20Temp/melanoma%20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9c/nb3jvg6d767dq_kcdym7g_680000gn/T/com.microsoft.Outlook/Outlook%20Temp/melanoma%20da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TIL Score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PAM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4"/>
              <c:pt idx="0">
                <c:v>Absent</c:v>
              </c:pt>
              <c:pt idx="1">
                <c:v> Mild</c:v>
              </c:pt>
              <c:pt idx="2">
                <c:v> Moderate</c:v>
              </c:pt>
              <c:pt idx="3">
                <c:v> High</c:v>
              </c:pt>
            </c:strLit>
          </c:cat>
          <c:val>
            <c:numRef>
              <c:f>TIL!$B$2:$B$5</c:f>
              <c:numCache>
                <c:formatCode>General</c:formatCode>
                <c:ptCount val="4"/>
                <c:pt idx="0">
                  <c:v>0</c:v>
                </c:pt>
                <c:pt idx="1">
                  <c:v>5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85-B148-ACB1-CF8702B54D4D}"/>
            </c:ext>
          </c:extLst>
        </c:ser>
        <c:ser>
          <c:idx val="1"/>
          <c:order val="1"/>
          <c:tx>
            <c:v>Non-PAM female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4"/>
              <c:pt idx="0">
                <c:v>Absent</c:v>
              </c:pt>
              <c:pt idx="1">
                <c:v> Mild</c:v>
              </c:pt>
              <c:pt idx="2">
                <c:v> Moderate</c:v>
              </c:pt>
              <c:pt idx="3">
                <c:v> High</c:v>
              </c:pt>
            </c:strLit>
          </c:cat>
          <c:val>
            <c:numRef>
              <c:f>TIL!$C$2:$C$5</c:f>
              <c:numCache>
                <c:formatCode>General</c:formatCode>
                <c:ptCount val="4"/>
                <c:pt idx="0">
                  <c:v>0</c:v>
                </c:pt>
                <c:pt idx="1">
                  <c:v>6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85-B148-ACB1-CF8702B54D4D}"/>
            </c:ext>
          </c:extLst>
        </c:ser>
        <c:ser>
          <c:idx val="2"/>
          <c:order val="2"/>
          <c:tx>
            <c:v>Males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4"/>
              <c:pt idx="0">
                <c:v>Absent</c:v>
              </c:pt>
              <c:pt idx="1">
                <c:v> Mild</c:v>
              </c:pt>
              <c:pt idx="2">
                <c:v> Moderate</c:v>
              </c:pt>
              <c:pt idx="3">
                <c:v> High</c:v>
              </c:pt>
            </c:strLit>
          </c:cat>
          <c:val>
            <c:numRef>
              <c:f>TIL!$D$2:$D$5</c:f>
              <c:numCache>
                <c:formatCode>General</c:formatCode>
                <c:ptCount val="4"/>
                <c:pt idx="0">
                  <c:v>0</c:v>
                </c:pt>
                <c:pt idx="1">
                  <c:v>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85-B148-ACB1-CF8702B54D4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32647119"/>
        <c:axId val="162496719"/>
      </c:barChart>
      <c:catAx>
        <c:axId val="1332647119"/>
        <c:scaling>
          <c:orientation val="minMax"/>
        </c:scaling>
        <c:delete val="0"/>
        <c:axPos val="b"/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Combined Density and Distribution Score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496719"/>
        <c:crosses val="autoZero"/>
        <c:auto val="1"/>
        <c:lblAlgn val="ctr"/>
        <c:lblOffset val="100"/>
        <c:noMultiLvlLbl val="0"/>
      </c:catAx>
      <c:valAx>
        <c:axId val="162496719"/>
        <c:scaling>
          <c:orientation val="minMax"/>
          <c:max val="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#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26471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SIL Score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PAM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4"/>
              <c:pt idx="0">
                <c:v>Absent</c:v>
              </c:pt>
              <c:pt idx="1">
                <c:v> Mild</c:v>
              </c:pt>
              <c:pt idx="2">
                <c:v> Moderate</c:v>
              </c:pt>
              <c:pt idx="3">
                <c:v> High</c:v>
              </c:pt>
            </c:strLit>
          </c:cat>
          <c:val>
            <c:numRef>
              <c:f>SIL!$B$2:$B$5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CC-2D4E-A2F7-EE6AE9610AD7}"/>
            </c:ext>
          </c:extLst>
        </c:ser>
        <c:ser>
          <c:idx val="1"/>
          <c:order val="1"/>
          <c:tx>
            <c:v>Non-PAM females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4"/>
              <c:pt idx="0">
                <c:v>Absent</c:v>
              </c:pt>
              <c:pt idx="1">
                <c:v> Mild</c:v>
              </c:pt>
              <c:pt idx="2">
                <c:v> Moderate</c:v>
              </c:pt>
              <c:pt idx="3">
                <c:v> High</c:v>
              </c:pt>
            </c:strLit>
          </c:cat>
          <c:val>
            <c:numRef>
              <c:f>SIL!$C$2:$C$5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CC-2D4E-A2F7-EE6AE9610AD7}"/>
            </c:ext>
          </c:extLst>
        </c:ser>
        <c:ser>
          <c:idx val="2"/>
          <c:order val="2"/>
          <c:tx>
            <c:v>males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4"/>
              <c:pt idx="0">
                <c:v>Absent</c:v>
              </c:pt>
              <c:pt idx="1">
                <c:v> Mild</c:v>
              </c:pt>
              <c:pt idx="2">
                <c:v> Moderate</c:v>
              </c:pt>
              <c:pt idx="3">
                <c:v> High</c:v>
              </c:pt>
            </c:strLit>
          </c:cat>
          <c:val>
            <c:numRef>
              <c:f>SIL!$D$2:$D$5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CC-2D4E-A2F7-EE6AE9610AD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5763055"/>
        <c:axId val="135605167"/>
      </c:barChart>
      <c:catAx>
        <c:axId val="135763055"/>
        <c:scaling>
          <c:orientation val="minMax"/>
        </c:scaling>
        <c:delete val="0"/>
        <c:axPos val="b"/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Combined Density and Distribution Score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605167"/>
        <c:crosses val="autoZero"/>
        <c:auto val="0"/>
        <c:lblAlgn val="ctr"/>
        <c:lblOffset val="100"/>
        <c:tickLblSkip val="1"/>
        <c:noMultiLvlLbl val="0"/>
      </c:catAx>
      <c:valAx>
        <c:axId val="135605167"/>
        <c:scaling>
          <c:orientation val="minMax"/>
          <c:max val="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# of Patients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763055"/>
        <c:crossesAt val="1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2-11T09:23:28.753" idx="3">
    <p:pos x="4761" y="1517"/>
    <p:text>Add a sentence here about the background that puts these findings into context. Otherwise this leaves the reader hanging.</p:text>
    <p:extLst>
      <p:ext uri="{C676402C-5697-4E1C-873F-D02D1690AC5C}">
        <p15:threadingInfo xmlns:p15="http://schemas.microsoft.com/office/powerpoint/2012/main" timeZoneBias="4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DE04A-6530-2243-8331-6EE9D5D55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09F1E3-6FE0-7D45-90AD-F4E53F7816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0BEA9-BEA9-5746-9F48-B267A158C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95AA-0763-6F4B-8E42-59010E6B8528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B3E7AF-A710-FE44-87E9-900BE59A5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ACC54-AF4F-194E-B2C3-EF9FC2DE0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AA57-B19B-BA4B-9FC1-D12FBD47C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94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43897-770A-F54E-9D8B-8F16E6EF3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F3B666-EAE5-5C4C-B237-8A1FEFBA98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2989C-B309-BC40-BC7D-DC2EFC14B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95AA-0763-6F4B-8E42-59010E6B8528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F4E33-8D55-874C-86F2-4A12156D3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4F09B-C69B-1347-8BAF-47D3A015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AA57-B19B-BA4B-9FC1-D12FBD47C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01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357D22-7DCC-184F-8D3A-F821B883FF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0353C-76CD-EA4E-BD2D-BFA6CAE2B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DE1DD-D408-FB49-8234-3614EFFF5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95AA-0763-6F4B-8E42-59010E6B8528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3AFAB-99BB-6942-94F4-38F397F77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CD991-A2FB-5D4A-A336-D50F98F5E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AA57-B19B-BA4B-9FC1-D12FBD47C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058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BCCC6-E159-BB4E-A5A8-ACB685360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58889-0C8D-1D41-854C-4F9F8B9E4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CBC47-0617-3D48-B65E-4DB8CFD8B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95AA-0763-6F4B-8E42-59010E6B8528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14984-5DBF-394F-A484-4A8E9C196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01EC66-C48F-F94C-B043-509BAD0D1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AA57-B19B-BA4B-9FC1-D12FBD47C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278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8E1C4-1772-DD48-996E-598F992E9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54A36B-CC0B-F04F-8B84-318125249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B912C3-55F4-AF41-80D5-2EE66F3A3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95AA-0763-6F4B-8E42-59010E6B8528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63028-E506-EB4A-9DB4-ABFF2E8F6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92D13-4F7E-9343-8C5E-2B0E0FC74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AA57-B19B-BA4B-9FC1-D12FBD47C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121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4238B-1937-7C48-8466-73B8E9311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5F29A-7FA7-244E-845F-2354E35EC8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D532AF-59B7-4142-ABBB-AFDCCD552C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D46D38-2FE1-7540-B56B-145213B29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95AA-0763-6F4B-8E42-59010E6B8528}" type="datetimeFigureOut">
              <a:rPr lang="en-US" smtClean="0"/>
              <a:t>2/15/21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0C1B3E-1F17-D24E-887F-1E0926067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CE2E02-F4F7-5A4F-B70E-766AE4B94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AA57-B19B-BA4B-9FC1-D12FBD47C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22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DE011-D138-A94F-954B-92C1C086C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C66E6-7F8F-7845-B90C-3E90430C61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0912B6-3714-7B45-B2E4-A5CE16A9CE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5FA7FC-972A-B44A-9C14-D6149785C4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D01AFC-73D3-AC41-B81B-31CB47AEE0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7F3D55-25A4-AA45-AB58-86EB469B5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95AA-0763-6F4B-8E42-59010E6B8528}" type="datetimeFigureOut">
              <a:rPr lang="en-US" smtClean="0"/>
              <a:t>2/15/21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6367DD-C053-A14D-ACAE-8F3545BE9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861C3B-A498-8D4C-B3F7-96EE26133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AA57-B19B-BA4B-9FC1-D12FBD47C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7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62390-88C8-E941-9CC9-15EDB57F8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18F773-72B7-024C-957D-77090089A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95AA-0763-6F4B-8E42-59010E6B8528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056384-DCEC-734C-9202-59910A518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EE7E19-737A-674E-AED7-4FF207427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AA57-B19B-BA4B-9FC1-D12FBD47C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940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13CAB2-7C87-3742-BF9E-7E8711D33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95AA-0763-6F4B-8E42-59010E6B8528}" type="datetimeFigureOut">
              <a:rPr lang="en-US" smtClean="0"/>
              <a:t>2/15/21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EA59B9-4809-BB40-86D8-7B4D54BF6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3821BA-5BBB-E944-82DB-DE619538D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AA57-B19B-BA4B-9FC1-D12FBD47C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4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C8BEE-CA35-8A41-AADC-7C7AFAA70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42879-8048-6543-ADD8-978204914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AE2438-EA5B-524F-B3D3-DFA534EAC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3791E7-5D57-4641-A288-B71379E46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95AA-0763-6F4B-8E42-59010E6B8528}" type="datetimeFigureOut">
              <a:rPr lang="en-US" smtClean="0"/>
              <a:t>2/15/21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35402-34C7-E34B-BEED-EB4C6C081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1A900C-A432-214A-B8CE-3184EB7C1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AA57-B19B-BA4B-9FC1-D12FBD47C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26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D4A20-1522-0E4E-9994-3373D2279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2CC6B7-54C0-9D46-AF00-6D55C84113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9B89F0-00B0-4C43-88A1-3089DEAD4D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A33C01-8A5A-3D41-8209-3EA90FA54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95AA-0763-6F4B-8E42-59010E6B8528}" type="datetimeFigureOut">
              <a:rPr lang="en-US" smtClean="0"/>
              <a:t>2/15/21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22E2E4-EC2A-C246-8DE8-79AD6042B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51E3E1-7CEF-BA41-9CD2-9CE78CEA3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AA57-B19B-BA4B-9FC1-D12FBD47C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0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B7FFC3-CB5F-5B41-A9C8-D373C89E1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1F650-7B04-2141-8004-4AB64D604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737A0-EFEF-6E4D-9E0D-2DB02AD2F4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D95AA-0763-6F4B-8E42-59010E6B8528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FFF9F-3DD2-B646-B680-4901B0C212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1405F-1178-8E4C-9B89-2ED02AB4F3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BAA57-B19B-BA4B-9FC1-D12FBD47C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16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9000" b="-4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79A7CC5-E635-D44B-A7D3-93D5E87BA161}"/>
              </a:ext>
            </a:extLst>
          </p:cNvPr>
          <p:cNvSpPr/>
          <p:nvPr/>
        </p:nvSpPr>
        <p:spPr>
          <a:xfrm>
            <a:off x="-1" y="13042"/>
            <a:ext cx="3694670" cy="68580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18FD8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84BE23-F262-1240-B35C-C0231CB16B8E}"/>
              </a:ext>
            </a:extLst>
          </p:cNvPr>
          <p:cNvSpPr txBox="1"/>
          <p:nvPr/>
        </p:nvSpPr>
        <p:spPr>
          <a:xfrm>
            <a:off x="8429368" y="0"/>
            <a:ext cx="3801762" cy="6858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A495CD-FF8A-8C4C-A498-C1C0D029F0E1}"/>
              </a:ext>
            </a:extLst>
          </p:cNvPr>
          <p:cNvSpPr txBox="1"/>
          <p:nvPr/>
        </p:nvSpPr>
        <p:spPr>
          <a:xfrm>
            <a:off x="3748010" y="2347778"/>
            <a:ext cx="4473146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badi" panose="020B0604020104020204" pitchFamily="34" charset="0"/>
                <a:cs typeface="Arial Hebrew" pitchFamily="2" charset="-79"/>
              </a:rPr>
              <a:t>Main Findings</a:t>
            </a:r>
          </a:p>
          <a:p>
            <a:r>
              <a:rPr lang="en-US" sz="1400" dirty="0">
                <a:solidFill>
                  <a:schemeClr val="bg1"/>
                </a:solidFill>
                <a:latin typeface="Abadi" panose="020B0604020104020204" pitchFamily="34" charset="0"/>
                <a:cs typeface="Arial Hebrew" pitchFamily="2" charset="-79"/>
              </a:rPr>
              <a:t>There were no significant differences in the Tumor-infiltrating lymphocytes (TIL) and Stroma-infiltrating lymphocytes (SIL) scores between the pregnancy-associated melanoma (PAM) and control groups, which reflects that the PAM immune microenvironment does not demonstrate a unique immune phenotype in this study.</a:t>
            </a:r>
          </a:p>
          <a:p>
            <a:endParaRPr lang="en-US" dirty="0">
              <a:solidFill>
                <a:schemeClr val="bg1"/>
              </a:solidFill>
              <a:latin typeface="Arial Hebrew" pitchFamily="2" charset="-79"/>
              <a:cs typeface="Arial Hebrew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610EE2-5D3F-C84C-8D52-514B24AC2DEB}"/>
              </a:ext>
            </a:extLst>
          </p:cNvPr>
          <p:cNvSpPr txBox="1"/>
          <p:nvPr/>
        </p:nvSpPr>
        <p:spPr>
          <a:xfrm>
            <a:off x="3732769" y="3789220"/>
            <a:ext cx="4764564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solidFill>
                <a:schemeClr val="bg1"/>
              </a:solidFill>
              <a:latin typeface="Abadi" panose="020B0604020104020204" pitchFamily="34" charset="0"/>
              <a:cs typeface="Arial Hebrew" pitchFamily="2" charset="-79"/>
            </a:endParaRPr>
          </a:p>
          <a:p>
            <a:endParaRPr lang="en-US" b="1" dirty="0">
              <a:solidFill>
                <a:schemeClr val="bg1"/>
              </a:solidFill>
              <a:latin typeface="Abadi" panose="020B0604020104020204" pitchFamily="34" charset="0"/>
              <a:cs typeface="Arial Hebrew" pitchFamily="2" charset="-79"/>
            </a:endParaRPr>
          </a:p>
          <a:p>
            <a:r>
              <a:rPr lang="en-US" b="1" dirty="0">
                <a:solidFill>
                  <a:schemeClr val="bg1"/>
                </a:solidFill>
                <a:latin typeface="Abadi" panose="020B0604020104020204" pitchFamily="34" charset="0"/>
                <a:cs typeface="Arial Hebrew" pitchFamily="2" charset="-79"/>
              </a:rPr>
              <a:t>Discussion</a:t>
            </a:r>
          </a:p>
          <a:p>
            <a:r>
              <a:rPr lang="en-US" sz="1400" dirty="0">
                <a:solidFill>
                  <a:schemeClr val="bg1"/>
                </a:solidFill>
                <a:latin typeface="Abadi" panose="020B0604020104020204" pitchFamily="34" charset="0"/>
                <a:cs typeface="Arial Hebrew" pitchFamily="2" charset="-79"/>
              </a:rPr>
              <a:t>Additional larger studies are needed to fully understand the role of regulatory T-cells in PAM and their impact of pregnancy on melanoma prognosis. </a:t>
            </a:r>
          </a:p>
          <a:p>
            <a:endParaRPr lang="en-US" sz="1400" dirty="0">
              <a:solidFill>
                <a:schemeClr val="bg1"/>
              </a:solidFill>
              <a:latin typeface="Abadi" panose="020B0604020104020204" pitchFamily="34" charset="0"/>
              <a:cs typeface="Arial Hebrew" pitchFamily="2" charset="-79"/>
            </a:endParaRPr>
          </a:p>
          <a:p>
            <a:r>
              <a:rPr lang="en-US" dirty="0">
                <a:solidFill>
                  <a:schemeClr val="bg1"/>
                </a:solidFill>
                <a:latin typeface="Abadi" panose="020B0604020104020204" pitchFamily="34" charset="0"/>
                <a:cs typeface="Arial Hebrew" pitchFamily="2" charset="-79"/>
              </a:rPr>
              <a:t>Limitations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400" dirty="0">
                <a:solidFill>
                  <a:schemeClr val="bg1"/>
                </a:solidFill>
                <a:latin typeface="Abadi" panose="020B0604020104020204" pitchFamily="34" charset="0"/>
                <a:cs typeface="Arial Hebrew" pitchFamily="2" charset="-79"/>
              </a:rPr>
              <a:t>Small number of PAM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400" dirty="0">
                <a:solidFill>
                  <a:schemeClr val="bg1"/>
                </a:solidFill>
                <a:latin typeface="Abadi" panose="020B0604020104020204" pitchFamily="34" charset="0"/>
                <a:cs typeface="Arial Hebrew" pitchFamily="2" charset="-79"/>
              </a:rPr>
              <a:t>Semi-quantitative scoring of Immunohistochemistry</a:t>
            </a:r>
          </a:p>
          <a:p>
            <a:endParaRPr lang="en-US" sz="1400" dirty="0">
              <a:solidFill>
                <a:schemeClr val="bg1"/>
              </a:solidFill>
              <a:latin typeface="Abadi" panose="020B0604020104020204" pitchFamily="34" charset="0"/>
              <a:cs typeface="Arial Hebrew" pitchFamily="2" charset="-79"/>
            </a:endParaRPr>
          </a:p>
          <a:p>
            <a:endParaRPr lang="en-US" dirty="0">
              <a:solidFill>
                <a:schemeClr val="bg1"/>
              </a:solidFill>
              <a:latin typeface="Arial Hebrew" pitchFamily="2" charset="-79"/>
              <a:cs typeface="Arial Hebrew" pitchFamily="2" charset="-79"/>
            </a:endParaRPr>
          </a:p>
          <a:p>
            <a:r>
              <a:rPr lang="en-US" dirty="0">
                <a:solidFill>
                  <a:schemeClr val="bg1"/>
                </a:solidFill>
                <a:latin typeface="Arial Hebrew" pitchFamily="2" charset="-79"/>
                <a:cs typeface="Arial Hebrew" pitchFamily="2" charset="-79"/>
              </a:rPr>
              <a:t> 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F118FA-B020-A848-81F8-2FBD95824BD1}"/>
              </a:ext>
            </a:extLst>
          </p:cNvPr>
          <p:cNvSpPr txBox="1"/>
          <p:nvPr/>
        </p:nvSpPr>
        <p:spPr>
          <a:xfrm>
            <a:off x="228599" y="481913"/>
            <a:ext cx="3237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badi" panose="020B0604020104020204" pitchFamily="34" charset="0"/>
                <a:cs typeface="Arial Hebrew" pitchFamily="2" charset="-79"/>
              </a:rPr>
              <a:t>Introduction</a:t>
            </a:r>
            <a:endParaRPr lang="en-US" dirty="0">
              <a:latin typeface="Abadi" panose="020B06040201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B99F98-642C-6443-8E75-74996667A293}"/>
              </a:ext>
            </a:extLst>
          </p:cNvPr>
          <p:cNvSpPr txBox="1"/>
          <p:nvPr/>
        </p:nvSpPr>
        <p:spPr>
          <a:xfrm>
            <a:off x="169080" y="2667127"/>
            <a:ext cx="2625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badi" panose="020B0604020104020204" pitchFamily="34" charset="0"/>
                <a:cs typeface="Arial Hebrew" pitchFamily="2" charset="-79"/>
              </a:rPr>
              <a:t>Hypothesis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A089215-1FAC-0647-9BF8-6B75BDBC30E6}"/>
              </a:ext>
            </a:extLst>
          </p:cNvPr>
          <p:cNvSpPr txBox="1"/>
          <p:nvPr/>
        </p:nvSpPr>
        <p:spPr>
          <a:xfrm>
            <a:off x="169080" y="4138986"/>
            <a:ext cx="2171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badi" panose="020B0604020104020204" pitchFamily="34" charset="0"/>
                <a:cs typeface="Arial Hebrew" pitchFamily="2" charset="-79"/>
              </a:rPr>
              <a:t>Methods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6D3B0D-40FD-7645-B599-55DCB8F4D987}"/>
              </a:ext>
            </a:extLst>
          </p:cNvPr>
          <p:cNvSpPr txBox="1"/>
          <p:nvPr/>
        </p:nvSpPr>
        <p:spPr>
          <a:xfrm>
            <a:off x="8390238" y="13042"/>
            <a:ext cx="3801762" cy="6858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FE433C7-9254-A247-80E3-D09549741B35}"/>
              </a:ext>
            </a:extLst>
          </p:cNvPr>
          <p:cNvSpPr txBox="1"/>
          <p:nvPr/>
        </p:nvSpPr>
        <p:spPr>
          <a:xfrm>
            <a:off x="8405477" y="26084"/>
            <a:ext cx="3912354" cy="68580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85309AB-9402-3E43-A644-9BDD3CB583AF}"/>
              </a:ext>
            </a:extLst>
          </p:cNvPr>
          <p:cNvSpPr txBox="1"/>
          <p:nvPr/>
        </p:nvSpPr>
        <p:spPr>
          <a:xfrm>
            <a:off x="8563026" y="468871"/>
            <a:ext cx="2952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Abadi" panose="020B0604020104020204" pitchFamily="34" charset="0"/>
              </a:rPr>
              <a:t>Results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B7AFD6-8A63-9243-9DD0-4C49C6B36B6E}"/>
              </a:ext>
            </a:extLst>
          </p:cNvPr>
          <p:cNvSpPr txBox="1"/>
          <p:nvPr/>
        </p:nvSpPr>
        <p:spPr>
          <a:xfrm flipH="1">
            <a:off x="3748010" y="26084"/>
            <a:ext cx="466179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badi" panose="020F0502020204030204" pitchFamily="34" charset="0"/>
                <a:cs typeface="Abadi" panose="020F0502020204030204" pitchFamily="34" charset="0"/>
              </a:rPr>
              <a:t>Does Pregnancy Associated Melanoma have a Unique Microenvironment</a:t>
            </a:r>
            <a:r>
              <a:rPr lang="en-US" sz="2000" dirty="0">
                <a:solidFill>
                  <a:schemeClr val="bg1"/>
                </a:solidFill>
                <a:latin typeface="Abadi" panose="020F0502020204030204" pitchFamily="34" charset="0"/>
                <a:cs typeface="Abadi" panose="020F0502020204030204" pitchFamily="34" charset="0"/>
              </a:rPr>
              <a:t>?</a:t>
            </a:r>
          </a:p>
          <a:p>
            <a:pPr algn="ctr"/>
            <a:endParaRPr lang="en-US" sz="1200" dirty="0">
              <a:solidFill>
                <a:schemeClr val="bg1"/>
              </a:solidFill>
            </a:endParaRPr>
          </a:p>
          <a:p>
            <a:pPr algn="ctr"/>
            <a:r>
              <a:rPr lang="en-US" sz="1200" dirty="0" err="1">
                <a:solidFill>
                  <a:schemeClr val="bg1"/>
                </a:solidFill>
              </a:rPr>
              <a:t>Maha</a:t>
            </a:r>
            <a:r>
              <a:rPr lang="en-US" sz="1200" dirty="0">
                <a:solidFill>
                  <a:schemeClr val="bg1"/>
                </a:solidFill>
              </a:rPr>
              <a:t> Kazmi</a:t>
            </a:r>
            <a:r>
              <a:rPr lang="en-US" sz="1200" baseline="30000" dirty="0">
                <a:solidFill>
                  <a:schemeClr val="bg1"/>
                </a:solidFill>
              </a:rPr>
              <a:t>1</a:t>
            </a:r>
            <a:r>
              <a:rPr lang="en-US" sz="1200" dirty="0">
                <a:solidFill>
                  <a:schemeClr val="bg1"/>
                </a:solidFill>
              </a:rPr>
              <a:t>, Jessica R. Terrell</a:t>
            </a:r>
            <a:r>
              <a:rPr lang="en-US" sz="1200" baseline="30000" dirty="0">
                <a:solidFill>
                  <a:schemeClr val="bg1"/>
                </a:solidFill>
              </a:rPr>
              <a:t>1</a:t>
            </a:r>
            <a:r>
              <a:rPr lang="en-US" sz="1200" dirty="0">
                <a:solidFill>
                  <a:schemeClr val="bg1"/>
                </a:solidFill>
              </a:rPr>
              <a:t>, Qian Li</a:t>
            </a:r>
            <a:r>
              <a:rPr lang="en-US" sz="1200" baseline="30000" dirty="0">
                <a:solidFill>
                  <a:schemeClr val="bg1"/>
                </a:solidFill>
              </a:rPr>
              <a:t>2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Guannan</a:t>
            </a:r>
            <a:r>
              <a:rPr lang="en-US" sz="1200" dirty="0">
                <a:solidFill>
                  <a:schemeClr val="bg1"/>
                </a:solidFill>
              </a:rPr>
              <a:t> Zhu</a:t>
            </a:r>
            <a:r>
              <a:rPr lang="en-US" sz="1200" baseline="30000" dirty="0">
                <a:solidFill>
                  <a:schemeClr val="bg1"/>
                </a:solidFill>
              </a:rPr>
              <a:t>1,3</a:t>
            </a:r>
            <a:r>
              <a:rPr lang="en-US" sz="1200" dirty="0">
                <a:solidFill>
                  <a:schemeClr val="bg1"/>
                </a:solidFill>
              </a:rPr>
              <a:t>, Danielle Tartar</a:t>
            </a:r>
            <a:r>
              <a:rPr lang="en-US" sz="1200" baseline="30000" dirty="0">
                <a:solidFill>
                  <a:schemeClr val="bg1"/>
                </a:solidFill>
              </a:rPr>
              <a:t>1</a:t>
            </a:r>
            <a:r>
              <a:rPr lang="en-US" sz="1200" dirty="0">
                <a:solidFill>
                  <a:schemeClr val="bg1"/>
                </a:solidFill>
              </a:rPr>
              <a:t>, Theresa Keegan</a:t>
            </a:r>
            <a:r>
              <a:rPr lang="en-US" sz="1200" baseline="30000" dirty="0">
                <a:solidFill>
                  <a:schemeClr val="bg1"/>
                </a:solidFill>
              </a:rPr>
              <a:t>2</a:t>
            </a:r>
            <a:r>
              <a:rPr lang="en-US" sz="1200" dirty="0">
                <a:solidFill>
                  <a:schemeClr val="bg1"/>
                </a:solidFill>
              </a:rPr>
              <a:t>, Emanual Maverakis</a:t>
            </a:r>
            <a:r>
              <a:rPr lang="en-US" sz="1200" baseline="30000" dirty="0">
                <a:solidFill>
                  <a:schemeClr val="bg1"/>
                </a:solidFill>
              </a:rPr>
              <a:t>1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Maija</a:t>
            </a:r>
            <a:r>
              <a:rPr lang="en-US" sz="1200" dirty="0">
                <a:solidFill>
                  <a:schemeClr val="bg1"/>
                </a:solidFill>
              </a:rPr>
              <a:t> Kiuru</a:t>
            </a:r>
            <a:r>
              <a:rPr lang="en-US" sz="1200" baseline="30000" dirty="0">
                <a:solidFill>
                  <a:schemeClr val="bg1"/>
                </a:solidFill>
              </a:rPr>
              <a:t>1,4</a:t>
            </a:r>
            <a:endParaRPr lang="en-US" sz="1600" dirty="0">
              <a:solidFill>
                <a:schemeClr val="bg1"/>
              </a:solidFill>
              <a:latin typeface="Abadi" panose="020F0502020204030204" pitchFamily="34" charset="0"/>
              <a:cs typeface="Abadi" panose="020F0502020204030204" pitchFamily="34" charset="0"/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  <a:latin typeface="Abadi" panose="020F0502020204030204" pitchFamily="34" charset="0"/>
                <a:cs typeface="Abadi" panose="020F0502020204030204" pitchFamily="34" charset="0"/>
              </a:rPr>
              <a:t>University of California, Davis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latin typeface="Abadi" panose="020F0502020204030204" pitchFamily="34" charset="0"/>
                <a:cs typeface="Abadi" panose="020F0502020204030204" pitchFamily="34" charset="0"/>
              </a:rPr>
              <a:t>School of Medicine</a:t>
            </a:r>
            <a:endParaRPr lang="en-US" sz="1100" dirty="0">
              <a:solidFill>
                <a:schemeClr val="bg1"/>
              </a:solidFill>
              <a:latin typeface="Abadi" panose="020F0502020204030204" pitchFamily="34" charset="0"/>
              <a:cs typeface="Abadi" panose="020F0502020204030204" pitchFamily="34" charset="0"/>
            </a:endParaRPr>
          </a:p>
        </p:txBody>
      </p:sp>
      <p:sp>
        <p:nvSpPr>
          <p:cNvPr id="29" name="Rectangle 1">
            <a:extLst>
              <a:ext uri="{FF2B5EF4-FFF2-40B4-BE49-F238E27FC236}">
                <a16:creationId xmlns:a16="http://schemas.microsoft.com/office/drawing/2014/main" id="{3E62D53E-AA4A-D74F-8511-DF3074F9A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35" y="3151607"/>
            <a:ext cx="303399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PAM demonstrates a characteristic immune microenvironment </a:t>
            </a:r>
            <a:r>
              <a:rPr kumimoji="0" lang="en-US" altLang="en-US" sz="1400" b="0" i="0" strike="noStrike" cap="none" normalizeH="0" baseline="0" dirty="0">
                <a:ln>
                  <a:noFill/>
                </a:ln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 increase in regulatory T cells and a shift toward the Th2 milieu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badi" panose="020B0604020104020204" pitchFamily="34" charset="0"/>
              </a:rPr>
              <a:t>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E844041-62FF-5647-BCC2-3F4457DD83B9}"/>
              </a:ext>
            </a:extLst>
          </p:cNvPr>
          <p:cNvSpPr txBox="1"/>
          <p:nvPr/>
        </p:nvSpPr>
        <p:spPr>
          <a:xfrm>
            <a:off x="391503" y="851245"/>
            <a:ext cx="303399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badi" panose="020B0604020104020204" pitchFamily="34" charset="0"/>
              </a:rPr>
              <a:t>Melanoma is one of the most common malignancy of both women of child-bearing age and during pregnancy. Modulations of the immune system that occur during pregnancy may play a role in the prognosis of melanoma in pregnancy (PAM)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13B8C03-BDA4-6B41-830A-F129CC1C2563}"/>
              </a:ext>
            </a:extLst>
          </p:cNvPr>
          <p:cNvSpPr txBox="1"/>
          <p:nvPr/>
        </p:nvSpPr>
        <p:spPr>
          <a:xfrm>
            <a:off x="228599" y="4602555"/>
            <a:ext cx="34813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lang="en-US" sz="1200" dirty="0">
                <a:latin typeface="Abadi" panose="020B0604020104020204" pitchFamily="34" charset="0"/>
              </a:rPr>
              <a:t>7 cases of PAM  with age matched male and female controls were identified from University of California Davis Dermatology electronic medical record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US" sz="1200" dirty="0">
                <a:latin typeface="Abadi" panose="020B0604020104020204" pitchFamily="34" charset="0"/>
              </a:rPr>
              <a:t>Density and distribution of tumor-infiltrating lymphocytes (TIL), stroma-infiltrating  lymphocytes (SIL), and lymphocyte subsets were scored</a:t>
            </a:r>
          </a:p>
        </p:txBody>
      </p:sp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FB53E871-6583-3C48-9070-E0C49AAE4E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6008956"/>
              </p:ext>
            </p:extLst>
          </p:nvPr>
        </p:nvGraphicFramePr>
        <p:xfrm>
          <a:off x="8575590" y="963318"/>
          <a:ext cx="3694670" cy="1888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8C4619A8-3F8A-E546-9416-588A4280D4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7644589"/>
              </p:ext>
            </p:extLst>
          </p:nvPr>
        </p:nvGraphicFramePr>
        <p:xfrm>
          <a:off x="8563026" y="2903864"/>
          <a:ext cx="3741210" cy="1888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50560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2456</TotalTime>
  <Words>253</Words>
  <Application>Microsoft Macintosh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Abadi</vt:lpstr>
      <vt:lpstr>Arial</vt:lpstr>
      <vt:lpstr>Arial Hebrew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Maha Kazmi</dc:creator>
  <cp:lastModifiedBy>Maha Kazmi</cp:lastModifiedBy>
  <cp:revision>25</cp:revision>
  <dcterms:created xsi:type="dcterms:W3CDTF">2021-02-09T20:56:09Z</dcterms:created>
  <dcterms:modified xsi:type="dcterms:W3CDTF">2021-02-16T05:57:39Z</dcterms:modified>
</cp:coreProperties>
</file>